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.jp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Masters/slideMaster3.xml" ContentType="application/vnd.openxmlformats-officedocument.presentationml.slideMaster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Masters/slideMaster4.xml" ContentType="application/vnd.openxmlformats-officedocument.presentationml.slideMaster+xml"/>
  <Override PartName="/ppt/theme/theme4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5.xml" ContentType="application/vnd.openxmlformats-officedocument.theme+xml"/>
  <Override PartName="/ppt/handoutMasters/handoutMaster1.xml" ContentType="application/vnd.openxmlformats-officedocument.presentationml.handoutMaster+xml"/>
  <Override PartName="/ppt/theme/theme6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4" r:id="rId4"/>
    <p:sldMasterId id="2147483686" r:id="rId5"/>
  </p:sldMasterIdLst>
  <p:notesMasterIdLst>
    <p:notesMasterId r:id="rId7"/>
  </p:notesMasterIdLst>
  <p:handoutMasterIdLst>
    <p:handoutMasterId r:id="rId15"/>
  </p:handoutMasterIdLst>
  <p:sldIdLst>
    <p:sldId id="2692" r:id="rId6"/>
    <p:sldId id="2078" r:id="rId8"/>
    <p:sldId id="2820" r:id="rId9"/>
    <p:sldId id="2821" r:id="rId10"/>
    <p:sldId id="2822" r:id="rId11"/>
    <p:sldId id="2823" r:id="rId12"/>
    <p:sldId id="2824" r:id="rId13"/>
    <p:sldId id="2525" r:id="rId14"/>
  </p:sldIdLst>
  <p:sldSz cx="9144000" cy="5143500" type="screen16x9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7" userDrawn="1">
          <p15:clr>
            <a:srgbClr val="A4A3A4"/>
          </p15:clr>
        </p15:guide>
        <p15:guide id="2" pos="300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哒哒 熊猫" initials="哒哒" lastIdx="1" clrIdx="0"/>
  <p:cmAuthor id="2" name="kingsoft" initials="k" lastIdx="1" clrIdx="1"/>
  <p:cmAuthor id="3" name="任亮" initials="R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2F2F2"/>
    <a:srgbClr val="E46C0A"/>
    <a:srgbClr val="1AA4AE"/>
    <a:srgbClr val="254061"/>
    <a:srgbClr val="2562A3"/>
    <a:srgbClr val="404040"/>
    <a:srgbClr val="B3B3B3"/>
    <a:srgbClr val="00206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2" autoAdjust="0"/>
    <p:restoredTop sz="92857" autoAdjust="0"/>
  </p:normalViewPr>
  <p:slideViewPr>
    <p:cSldViewPr snapToObjects="1" showGuides="1">
      <p:cViewPr varScale="1">
        <p:scale>
          <a:sx n="78" d="100"/>
          <a:sy n="78" d="100"/>
        </p:scale>
        <p:origin x="90" y="348"/>
      </p:cViewPr>
      <p:guideLst>
        <p:guide orient="horz" pos="1687"/>
        <p:guide pos="30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8" Type="http://schemas.openxmlformats.org/officeDocument/2006/relationships/tableStyles" Target="tableStyles.xml"/><Relationship Id="rId13" Type="http://schemas.openxmlformats.org/officeDocument/2006/relationships/slide" Target="slides/slide7.xml"/><Relationship Id="rId3" Type="http://schemas.openxmlformats.org/officeDocument/2006/relationships/slideMaster" Target="slideMasters/slideMaster2.xml"/><Relationship Id="rId21" Type="http://schemas.openxmlformats.org/officeDocument/2006/relationships/customXml" Target="../customXml/item1.xml"/><Relationship Id="rId7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12" Type="http://schemas.openxmlformats.org/officeDocument/2006/relationships/slide" Target="slides/slide6.xml"/><Relationship Id="rId20" Type="http://schemas.openxmlformats.org/officeDocument/2006/relationships/tags" Target="tags/tag1.xml"/><Relationship Id="rId2" Type="http://schemas.openxmlformats.org/officeDocument/2006/relationships/theme" Target="theme/theme1.xml"/><Relationship Id="rId16" Type="http://schemas.openxmlformats.org/officeDocument/2006/relationships/presProps" Target="presProps.xml"/><Relationship Id="rId6" Type="http://schemas.openxmlformats.org/officeDocument/2006/relationships/slide" Target="slides/slide1.xml"/><Relationship Id="rId11" Type="http://schemas.openxmlformats.org/officeDocument/2006/relationships/slide" Target="slides/slide5.xml"/><Relationship Id="rId1" Type="http://schemas.openxmlformats.org/officeDocument/2006/relationships/slideMaster" Target="slideMasters/slideMaster1.xml"/><Relationship Id="rId5" Type="http://schemas.openxmlformats.org/officeDocument/2006/relationships/slideMaster" Target="slideMasters/slideMaster4.xml"/><Relationship Id="rId15" Type="http://schemas.openxmlformats.org/officeDocument/2006/relationships/handoutMaster" Target="handoutMasters/handoutMaster1.xml"/><Relationship Id="rId23" Type="http://schemas.openxmlformats.org/officeDocument/2006/relationships/customXml" Target="../customXml/item3.xml"/><Relationship Id="rId19" Type="http://schemas.openxmlformats.org/officeDocument/2006/relationships/commentAuthors" Target="commentAuthors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4" Type="http://schemas.openxmlformats.org/officeDocument/2006/relationships/slideMaster" Target="slideMasters/slideMaster3.xml"/><Relationship Id="rId14" Type="http://schemas.openxmlformats.org/officeDocument/2006/relationships/slide" Target="slides/slide8.xml"/><Relationship Id="rId22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83694-7AA6-4450-B506-94BE0F2BBD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C4E10E-0D6E-4584-9622-8691374B297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zh-CN" b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备用技术：</a:t>
            </a:r>
            <a:r>
              <a:rPr lang="zh-CN" b="1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我院正在研发某反应技术路线，合作单位探索其他可能路线，或结合目前先进的反应体系开展研究</a:t>
            </a:r>
            <a:endParaRPr lang="zh-CN" b="1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zh-CN" b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成套技术缺项：</a:t>
            </a:r>
            <a:r>
              <a:rPr lang="zh-CN" b="1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成套技术中缺乏的技术，与现有我院技术组合形成成套技术</a:t>
            </a:r>
            <a:endParaRPr lang="zh-CN" b="1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zh-CN" b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基础研究：</a:t>
            </a:r>
            <a:r>
              <a:rPr lang="zh-CN" b="1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已经形成技术，探究其中科学问题</a:t>
            </a:r>
            <a:endParaRPr lang="zh-CN" b="1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zh-CN" b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前瞻研究：</a:t>
            </a:r>
            <a:r>
              <a:rPr lang="zh-CN" b="1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我院尚未开展技术研发，未来有可能需要的技术</a:t>
            </a:r>
            <a:endParaRPr lang="zh-CN" b="1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C4E10E-0D6E-4584-9622-8691374B29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dirty="0"/>
              <a:t>韩璐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dirty="0"/>
              <a:t>韩璐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dirty="0"/>
              <a:t>韩璐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dirty="0"/>
              <a:t>韩璐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dirty="0"/>
              <a:t>韩璐</a:t>
            </a:r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C2 多媒体办公系统01-08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207" b="12733"/>
          <a:stretch>
            <a:fillRect/>
          </a:stretch>
        </p:blipFill>
        <p:spPr>
          <a:xfrm>
            <a:off x="0" y="2787781"/>
            <a:ext cx="9144000" cy="1700286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441" y="2787781"/>
            <a:ext cx="6858241" cy="17002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FE60-927C-4FBB-A527-1D5A7642DDB0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99CE-0B05-4333-902F-FD599EEBF97F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A991-C272-49B5-9B60-CE6BEAFBD53D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C2 多媒体办公系统01-09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9144000" cy="514289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5652151" y="4408005"/>
            <a:ext cx="2133600" cy="273844"/>
          </a:xfrm>
        </p:spPr>
        <p:txBody>
          <a:bodyPr/>
          <a:lstStyle/>
          <a:p>
            <a:fld id="{D9DE98FE-917E-4DEF-80D6-9FEA7ECDC804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31262" y="4763985"/>
            <a:ext cx="621391" cy="273844"/>
          </a:xfrm>
        </p:spPr>
        <p:txBody>
          <a:bodyPr/>
          <a:lstStyle>
            <a:lvl1pPr>
              <a:defRPr sz="2000">
                <a:solidFill>
                  <a:srgbClr val="CD0A20"/>
                </a:solidFill>
              </a:defRPr>
            </a:lvl1pPr>
          </a:lstStyle>
          <a:p>
            <a:fld id="{4F48B3E8-95D7-4EDB-B09B-1EE74EE19A10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框 12"/>
          <p:cNvSpPr txBox="1"/>
          <p:nvPr userDrawn="1"/>
        </p:nvSpPr>
        <p:spPr>
          <a:xfrm>
            <a:off x="6372252" y="4669907"/>
            <a:ext cx="1859280" cy="260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100" dirty="0">
                <a:solidFill>
                  <a:srgbClr val="0D0D0D"/>
                </a:solidFill>
                <a:latin typeface="方正兰亭中黑简体" panose="02000000000000000000" charset="-122"/>
                <a:ea typeface="方正兰亭中黑简体" panose="02000000000000000000" charset="-122"/>
                <a:cs typeface="FZLanTingHeiS-B-GB"/>
              </a:rPr>
              <a:t>中国石油化工集团有限公司</a:t>
            </a:r>
            <a:endParaRPr kumimoji="1" lang="zh-CN" altLang="en-US" sz="1100" dirty="0">
              <a:solidFill>
                <a:srgbClr val="0D0D0D"/>
              </a:solidFill>
              <a:latin typeface="方正兰亭中黑简体" panose="02000000000000000000" charset="-122"/>
              <a:ea typeface="方正兰亭中黑简体" panose="02000000000000000000" charset="-122"/>
              <a:cs typeface="FZLanTingHeiS-B-GB"/>
            </a:endParaRPr>
          </a:p>
        </p:txBody>
      </p:sp>
      <p:sp>
        <p:nvSpPr>
          <p:cNvPr id="8" name="文本框 16"/>
          <p:cNvSpPr txBox="1"/>
          <p:nvPr userDrawn="1"/>
        </p:nvSpPr>
        <p:spPr>
          <a:xfrm>
            <a:off x="6705602" y="4839185"/>
            <a:ext cx="1250871" cy="183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S</a:t>
            </a:r>
            <a:r>
              <a:rPr kumimoji="1" lang="zh-CN" altLang="en-US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I</a:t>
            </a:r>
            <a:r>
              <a:rPr kumimoji="1" lang="zh-CN" altLang="en-US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N</a:t>
            </a:r>
            <a:r>
              <a:rPr kumimoji="1" lang="zh-CN" altLang="en-US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O</a:t>
            </a:r>
            <a:r>
              <a:rPr kumimoji="1" lang="zh-CN" altLang="en-US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P</a:t>
            </a:r>
            <a:r>
              <a:rPr kumimoji="1" lang="zh-CN" altLang="en-US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E</a:t>
            </a:r>
            <a:r>
              <a:rPr kumimoji="1" lang="zh-CN" altLang="en-US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C</a:t>
            </a:r>
            <a:r>
              <a:rPr kumimoji="1" lang="zh-CN" altLang="en-US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 </a:t>
            </a:r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G</a:t>
            </a:r>
            <a:r>
              <a:rPr kumimoji="1" lang="zh-CN" altLang="en-US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R</a:t>
            </a:r>
            <a:r>
              <a:rPr kumimoji="1" lang="zh-CN" altLang="en-US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O</a:t>
            </a:r>
            <a:r>
              <a:rPr kumimoji="1" lang="zh-CN" altLang="en-US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U</a:t>
            </a:r>
            <a:r>
              <a:rPr kumimoji="1" lang="zh-CN" altLang="en-US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53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P</a:t>
            </a:r>
            <a:endParaRPr kumimoji="1" lang="zh-CN" altLang="en-US" sz="600" b="1" kern="2200" spc="53" baseline="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/>
              <a:ea typeface="HYDaSongJ"/>
              <a:cs typeface="Arial" panose="020B0604020202020204"/>
            </a:endParaRPr>
          </a:p>
        </p:txBody>
      </p:sp>
      <p:sp>
        <p:nvSpPr>
          <p:cNvPr id="3" name="文本框 2"/>
          <p:cNvSpPr txBox="1"/>
          <p:nvPr userDrawn="1"/>
        </p:nvSpPr>
        <p:spPr>
          <a:xfrm>
            <a:off x="251400" y="4649058"/>
            <a:ext cx="1584220" cy="368300"/>
          </a:xfrm>
          <a:prstGeom prst="rect">
            <a:avLst/>
          </a:prstGeom>
          <a:solidFill>
            <a:srgbClr val="C9C9CB"/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pic>
        <p:nvPicPr>
          <p:cNvPr id="9" name="Picture 2" descr="C:\Users\Administrator\Desktop\A1 品牌标识与冬奥会会徽组合-4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881" y="4573018"/>
            <a:ext cx="652195" cy="53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组合 11"/>
          <p:cNvGrpSpPr/>
          <p:nvPr userDrawn="1"/>
        </p:nvGrpSpPr>
        <p:grpSpPr>
          <a:xfrm>
            <a:off x="156370" y="195421"/>
            <a:ext cx="8808241" cy="466725"/>
            <a:chOff x="340912" y="513830"/>
            <a:chExt cx="8794907" cy="474799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351627" y="980689"/>
              <a:ext cx="8784192" cy="0"/>
            </a:xfrm>
            <a:prstGeom prst="line">
              <a:avLst/>
            </a:prstGeom>
            <a:noFill/>
            <a:ln w="19050" cap="flat" cmpd="sng" algn="ctr">
              <a:solidFill>
                <a:srgbClr val="CC0000"/>
              </a:solidFill>
              <a:prstDash val="solid"/>
              <a:miter lim="800000"/>
            </a:ln>
            <a:effectLst/>
          </p:spPr>
        </p:cxnSp>
        <p:grpSp>
          <p:nvGrpSpPr>
            <p:cNvPr id="17" name="组合 13"/>
            <p:cNvGrpSpPr/>
            <p:nvPr/>
          </p:nvGrpSpPr>
          <p:grpSpPr>
            <a:xfrm>
              <a:off x="340912" y="513830"/>
              <a:ext cx="577287" cy="474799"/>
              <a:chOff x="4264829" y="621024"/>
              <a:chExt cx="577287" cy="474799"/>
            </a:xfrm>
          </p:grpSpPr>
          <p:sp>
            <p:nvSpPr>
              <p:cNvPr id="18" name="矩形 17"/>
              <p:cNvSpPr/>
              <p:nvPr/>
            </p:nvSpPr>
            <p:spPr>
              <a:xfrm>
                <a:off x="4264829" y="627376"/>
                <a:ext cx="359559" cy="468447"/>
              </a:xfrm>
              <a:prstGeom prst="rect">
                <a:avLst/>
              </a:prstGeom>
              <a:solidFill>
                <a:srgbClr val="CC00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" name="矩形 18"/>
              <p:cNvSpPr/>
              <p:nvPr/>
            </p:nvSpPr>
            <p:spPr>
              <a:xfrm>
                <a:off x="4662487" y="621024"/>
                <a:ext cx="179779" cy="468447"/>
              </a:xfrm>
              <a:prstGeom prst="rect">
                <a:avLst/>
              </a:prstGeom>
              <a:solidFill>
                <a:srgbClr val="ED7D31">
                  <a:lumMod val="60000"/>
                  <a:lumOff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8615"/>
            <a:ext cx="7772400" cy="11017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79640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1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1" y="1631952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952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C2 多媒体办公系统-1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"/>
            <a:ext cx="9144000" cy="51428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90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1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8615"/>
            <a:ext cx="7772400" cy="11017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79640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1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1" y="1631952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952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C2 多媒体办公系统01-09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9144000" cy="514289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5652151" y="4408005"/>
            <a:ext cx="2133600" cy="273844"/>
          </a:xfrm>
        </p:spPr>
        <p:txBody>
          <a:bodyPr/>
          <a:lstStyle/>
          <a:p>
            <a:fld id="{D9DE98FE-917E-4DEF-80D6-9FEA7ECDC804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31261" y="4763985"/>
            <a:ext cx="621391" cy="273844"/>
          </a:xfrm>
        </p:spPr>
        <p:txBody>
          <a:bodyPr/>
          <a:lstStyle>
            <a:lvl1pPr>
              <a:defRPr sz="2000">
                <a:solidFill>
                  <a:srgbClr val="CD0A20"/>
                </a:solidFill>
              </a:defRPr>
            </a:lvl1pPr>
          </a:lstStyle>
          <a:p>
            <a:fld id="{4F48B3E8-95D7-4EDB-B09B-1EE74EE19A10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框 12"/>
          <p:cNvSpPr txBox="1"/>
          <p:nvPr userDrawn="1"/>
        </p:nvSpPr>
        <p:spPr>
          <a:xfrm>
            <a:off x="6372252" y="4669906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100" dirty="0">
                <a:solidFill>
                  <a:srgbClr val="0D0D0D"/>
                </a:solidFill>
                <a:latin typeface="方正兰亭中黑简体" panose="02000000000000000000" charset="-122"/>
                <a:ea typeface="方正兰亭中黑简体" panose="02000000000000000000" charset="-122"/>
                <a:cs typeface="FZLanTingHeiS-B-GB"/>
              </a:rPr>
              <a:t>中国石油化工集团有限公司</a:t>
            </a:r>
            <a:endParaRPr kumimoji="1" lang="zh-CN" altLang="en-US" sz="1100" dirty="0">
              <a:solidFill>
                <a:srgbClr val="0D0D0D"/>
              </a:solidFill>
              <a:latin typeface="方正兰亭中黑简体" panose="02000000000000000000" charset="-122"/>
              <a:ea typeface="方正兰亭中黑简体" panose="02000000000000000000" charset="-122"/>
              <a:cs typeface="FZLanTingHeiS-B-GB"/>
            </a:endParaRPr>
          </a:p>
        </p:txBody>
      </p:sp>
      <p:sp>
        <p:nvSpPr>
          <p:cNvPr id="8" name="文本框 16"/>
          <p:cNvSpPr txBox="1"/>
          <p:nvPr userDrawn="1"/>
        </p:nvSpPr>
        <p:spPr>
          <a:xfrm>
            <a:off x="6705601" y="4839184"/>
            <a:ext cx="12508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S</a:t>
            </a:r>
            <a:r>
              <a:rPr kumimoji="1" lang="zh-CN" altLang="en-US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I</a:t>
            </a:r>
            <a:r>
              <a:rPr kumimoji="1" lang="zh-CN" altLang="en-US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N</a:t>
            </a:r>
            <a:r>
              <a:rPr kumimoji="1" lang="zh-CN" altLang="en-US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O</a:t>
            </a:r>
            <a:r>
              <a:rPr kumimoji="1" lang="zh-CN" altLang="en-US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P</a:t>
            </a:r>
            <a:r>
              <a:rPr kumimoji="1" lang="zh-CN" altLang="en-US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E</a:t>
            </a:r>
            <a:r>
              <a:rPr kumimoji="1" lang="zh-CN" altLang="en-US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C</a:t>
            </a:r>
            <a:r>
              <a:rPr kumimoji="1" lang="zh-CN" altLang="en-US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 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G</a:t>
            </a:r>
            <a:r>
              <a:rPr kumimoji="1" lang="zh-CN" altLang="en-US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R</a:t>
            </a:r>
            <a:r>
              <a:rPr kumimoji="1" lang="zh-CN" altLang="en-US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O</a:t>
            </a:r>
            <a:r>
              <a:rPr kumimoji="1" lang="zh-CN" altLang="en-US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U</a:t>
            </a:r>
            <a:r>
              <a:rPr kumimoji="1" lang="zh-CN" altLang="en-US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 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P</a:t>
            </a:r>
            <a:endParaRPr kumimoji="1" lang="zh-CN" altLang="en-US" sz="600" b="1" kern="2200" spc="40" baseline="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/>
              <a:ea typeface="HYDaSongJ"/>
              <a:cs typeface="Arial" panose="020B0604020202020204"/>
            </a:endParaRPr>
          </a:p>
        </p:txBody>
      </p:sp>
      <p:sp>
        <p:nvSpPr>
          <p:cNvPr id="3" name="文本框 2"/>
          <p:cNvSpPr txBox="1"/>
          <p:nvPr userDrawn="1"/>
        </p:nvSpPr>
        <p:spPr>
          <a:xfrm>
            <a:off x="251400" y="4649057"/>
            <a:ext cx="1584220" cy="369332"/>
          </a:xfrm>
          <a:prstGeom prst="rect">
            <a:avLst/>
          </a:prstGeom>
          <a:solidFill>
            <a:srgbClr val="C9C9CB"/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grpSp>
        <p:nvGrpSpPr>
          <p:cNvPr id="15" name="组合 11"/>
          <p:cNvGrpSpPr/>
          <p:nvPr userDrawn="1"/>
        </p:nvGrpSpPr>
        <p:grpSpPr>
          <a:xfrm>
            <a:off x="156369" y="195420"/>
            <a:ext cx="8808241" cy="466725"/>
            <a:chOff x="340912" y="513830"/>
            <a:chExt cx="8794907" cy="474799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351627" y="980689"/>
              <a:ext cx="8784192" cy="0"/>
            </a:xfrm>
            <a:prstGeom prst="line">
              <a:avLst/>
            </a:prstGeom>
            <a:noFill/>
            <a:ln w="19050" cap="flat" cmpd="sng" algn="ctr">
              <a:solidFill>
                <a:srgbClr val="CC0000"/>
              </a:solidFill>
              <a:prstDash val="solid"/>
              <a:miter lim="800000"/>
            </a:ln>
            <a:effectLst/>
          </p:spPr>
        </p:cxnSp>
        <p:grpSp>
          <p:nvGrpSpPr>
            <p:cNvPr id="17" name="组合 13"/>
            <p:cNvGrpSpPr/>
            <p:nvPr/>
          </p:nvGrpSpPr>
          <p:grpSpPr>
            <a:xfrm>
              <a:off x="340912" y="513830"/>
              <a:ext cx="577287" cy="474799"/>
              <a:chOff x="4264829" y="621024"/>
              <a:chExt cx="577287" cy="474799"/>
            </a:xfrm>
          </p:grpSpPr>
          <p:sp>
            <p:nvSpPr>
              <p:cNvPr id="18" name="矩形 17"/>
              <p:cNvSpPr/>
              <p:nvPr/>
            </p:nvSpPr>
            <p:spPr>
              <a:xfrm>
                <a:off x="4264829" y="627376"/>
                <a:ext cx="359559" cy="468447"/>
              </a:xfrm>
              <a:prstGeom prst="rect">
                <a:avLst/>
              </a:prstGeom>
              <a:solidFill>
                <a:srgbClr val="CC000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  <p:sp>
            <p:nvSpPr>
              <p:cNvPr id="19" name="矩形 18"/>
              <p:cNvSpPr/>
              <p:nvPr/>
            </p:nvSpPr>
            <p:spPr>
              <a:xfrm>
                <a:off x="4662487" y="621024"/>
                <a:ext cx="179779" cy="468447"/>
              </a:xfrm>
              <a:prstGeom prst="rect">
                <a:avLst/>
              </a:prstGeom>
              <a:solidFill>
                <a:srgbClr val="ED7D31">
                  <a:lumMod val="60000"/>
                  <a:lumOff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宋体" panose="02010600030101010101" pitchFamily="2" charset="-122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90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1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C2 多媒体办公系统01-07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"/>
            <a:ext cx="9144000" cy="51428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C2 多媒体办公系统-1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"/>
            <a:ext cx="9144000" cy="51428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C2 多媒体办公系统01-09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289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5652150" y="4408005"/>
            <a:ext cx="2133600" cy="273844"/>
          </a:xfrm>
        </p:spPr>
        <p:txBody>
          <a:bodyPr/>
          <a:lstStyle/>
          <a:p>
            <a:fld id="{D9DE98FE-917E-4DEF-80D6-9FEA7ECDC804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文本框 12"/>
          <p:cNvSpPr txBox="1"/>
          <p:nvPr userDrawn="1"/>
        </p:nvSpPr>
        <p:spPr>
          <a:xfrm>
            <a:off x="5652150" y="4669905"/>
            <a:ext cx="27363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050" dirty="0">
                <a:solidFill>
                  <a:srgbClr val="0D0D0D"/>
                </a:solidFill>
                <a:latin typeface="方正兰亭中黑简体" panose="02000000000000000000" charset="-122"/>
                <a:ea typeface="方正兰亭中黑简体" panose="02000000000000000000" charset="-122"/>
                <a:cs typeface="FZLanTingHeiS-B-GB"/>
              </a:rPr>
              <a:t>中石化石油化工科学研究院</a:t>
            </a:r>
            <a:r>
              <a:rPr kumimoji="1" lang="zh-CN" altLang="en-US" sz="1050" dirty="0">
                <a:solidFill>
                  <a:srgbClr val="0D0D0D"/>
                </a:solidFill>
                <a:latin typeface="方正兰亭中黑简体" panose="02000000000000000000" charset="-122"/>
                <a:ea typeface="方正兰亭中黑简体" panose="02000000000000000000" charset="-122"/>
                <a:cs typeface="FZLanTingHeiS-B-GB"/>
                <a:sym typeface="+mn-ea"/>
              </a:rPr>
              <a:t>有限公司</a:t>
            </a:r>
            <a:endParaRPr kumimoji="1" lang="zh-CN" altLang="en-US" sz="1050" dirty="0">
              <a:solidFill>
                <a:srgbClr val="0D0D0D"/>
              </a:solidFill>
              <a:latin typeface="方正兰亭中黑简体" panose="02000000000000000000" charset="-122"/>
              <a:ea typeface="方正兰亭中黑简体" panose="02000000000000000000" charset="-122"/>
              <a:cs typeface="FZLanTingHeiS-B-GB"/>
              <a:sym typeface="+mn-ea"/>
            </a:endParaRPr>
          </a:p>
        </p:txBody>
      </p:sp>
      <p:sp>
        <p:nvSpPr>
          <p:cNvPr id="8" name="文本框 16"/>
          <p:cNvSpPr txBox="1"/>
          <p:nvPr userDrawn="1"/>
        </p:nvSpPr>
        <p:spPr>
          <a:xfrm>
            <a:off x="5652150" y="4839181"/>
            <a:ext cx="297911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SINOPEC Research Institute of Petroleum Processing </a:t>
            </a:r>
            <a:r>
              <a:rPr kumimoji="1" lang="en-US" altLang="zh-CN" sz="600" b="1" kern="2200" spc="40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Co.,Ltd</a:t>
            </a:r>
            <a:r>
              <a:rPr kumimoji="1" lang="en-US" altLang="zh-CN" sz="600" b="1" kern="2200" spc="4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.</a:t>
            </a:r>
            <a:endParaRPr kumimoji="1" lang="en-US" altLang="zh-CN" sz="600" b="1" kern="2200" spc="40" baseline="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/>
              <a:ea typeface="HYDaSongJ"/>
              <a:cs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C2 多媒体办公系统01-10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28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C2 多媒体办公系统01-10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9144000" cy="51428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0377-DF0E-47B3-BC56-4DB1329F8C98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543F-0C60-44B3-A633-5E12F1A07340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44EB-236D-4CEC-8CCF-3647C654B7AC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90B4D-FE33-4152-89F8-10EE53250383}" type="datetime1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BB0E-5E8A-458E-9D67-07E799021852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FE60-927C-4FBB-A527-1D5A7642DDB0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99CE-0B05-4333-902F-FD599EEBF97F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A991-C272-49B5-9B60-CE6BEAFBD53D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0377-DF0E-47B3-BC56-4DB1329F8C98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8543F-0C60-44B3-A633-5E12F1A07340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44EB-236D-4CEC-8CCF-3647C654B7AC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90B4D-FE33-4152-89F8-10EE53250383}" type="datetime1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BB0E-5E8A-458E-9D67-07E799021852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B3E8-95D7-4EDB-B09B-1EE74EE19A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4.xml"/><Relationship Id="rId8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4" Type="http://schemas.openxmlformats.org/officeDocument/2006/relationships/theme" Target="../theme/theme4.xml"/><Relationship Id="rId13" Type="http://schemas.openxmlformats.org/officeDocument/2006/relationships/image" Target="../media/image8.png"/><Relationship Id="rId12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5.xml"/><Relationship Id="rId1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076071" y="48400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D46877C-BA73-4E2D-8C19-0AE6B66CA9A5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911161" y="4840065"/>
            <a:ext cx="62139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F48B3E8-95D7-4EDB-B09B-1EE74EE19A10}" type="slidenum">
              <a:rPr lang="zh-CN" altLang="en-US" smtClean="0"/>
            </a:fld>
            <a:r>
              <a:rPr lang="en-US" altLang="zh-CN" dirty="0"/>
              <a:t>5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D2CFC-D270-43D9-A06A-D102642D1C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9FD8F-0240-4664-90F5-6C9C71CED00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DA813-488B-4B28-AEAC-20B8CFFD22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EB378-EB57-4EA5-86DD-14B77319BB3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076070" y="48400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D46877C-BA73-4E2D-8C19-0AE6B66CA9A5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911160" y="4840065"/>
            <a:ext cx="62139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F48B3E8-95D7-4EDB-B09B-1EE74EE19A10}" type="slidenum">
              <a:rPr lang="zh-CN" altLang="en-US" smtClean="0"/>
            </a:fld>
            <a:r>
              <a:rPr lang="en-US" altLang="zh-CN" dirty="0"/>
              <a:t>5</a:t>
            </a:r>
            <a:endParaRPr lang="zh-CN" altLang="en-US" dirty="0"/>
          </a:p>
        </p:txBody>
      </p:sp>
      <p:pic>
        <p:nvPicPr>
          <p:cNvPr id="8" name="Picture 3" descr="C:\Users\wumin\Desktop\++4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3461" y="4894073"/>
            <a:ext cx="954087" cy="16430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27"/>
          <p:cNvSpPr txBox="1"/>
          <p:nvPr/>
        </p:nvSpPr>
        <p:spPr>
          <a:xfrm>
            <a:off x="655340" y="4245983"/>
            <a:ext cx="26249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zh-CN" altLang="en-US" sz="1100" dirty="0">
                <a:solidFill>
                  <a:srgbClr val="0D0D0D"/>
                </a:solidFill>
                <a:latin typeface="方正兰亭中黑简体" panose="02000000000000000000" charset="-122"/>
                <a:ea typeface="方正兰亭中黑简体" panose="02000000000000000000" charset="-122"/>
                <a:cs typeface="FZLanTingHeiS-B-GB"/>
              </a:rPr>
              <a:t>中石化石油化工科学研究院</a:t>
            </a:r>
            <a:r>
              <a:rPr kumimoji="1" lang="zh-CN" altLang="en-US" sz="1100" dirty="0">
                <a:solidFill>
                  <a:srgbClr val="0D0D0D"/>
                </a:solidFill>
                <a:latin typeface="方正兰亭中黑简体" panose="02000000000000000000" charset="-122"/>
                <a:ea typeface="方正兰亭中黑简体" panose="02000000000000000000" charset="-122"/>
                <a:cs typeface="FZLanTingHeiS-B-GB"/>
                <a:sym typeface="+mn-ea"/>
              </a:rPr>
              <a:t>有限公司</a:t>
            </a:r>
            <a:endParaRPr kumimoji="1" lang="zh-CN" altLang="en-US" sz="1100" dirty="0">
              <a:solidFill>
                <a:srgbClr val="0D0D0D"/>
              </a:solidFill>
              <a:latin typeface="方正兰亭中黑简体" panose="02000000000000000000" charset="-122"/>
              <a:ea typeface="方正兰亭中黑简体" panose="02000000000000000000" charset="-122"/>
              <a:cs typeface="FZLanTingHeiS-B-GB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655340" y="4458171"/>
            <a:ext cx="276895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600" b="1" kern="1600" spc="3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SINOPEC Research Institute of Petroleum Processing </a:t>
            </a:r>
            <a:r>
              <a:rPr kumimoji="1" lang="en-US" altLang="zh-CN" sz="600" b="1" kern="1600" spc="3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Co.,Ltd</a:t>
            </a:r>
            <a:r>
              <a:rPr kumimoji="1" lang="en-US" altLang="zh-CN" sz="600" b="1" kern="1600" spc="3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/>
                <a:ea typeface="HYDaSongJ"/>
                <a:cs typeface="Arial" panose="020B0604020202020204"/>
              </a:rPr>
              <a:t>.</a:t>
            </a:r>
            <a:endParaRPr kumimoji="1" lang="en-US" altLang="zh-CN" sz="600" b="1" kern="1600" spc="3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/>
              <a:ea typeface="HYDaSongJ"/>
              <a:cs typeface="Arial" panose="020B0604020202020204"/>
            </a:endParaRPr>
          </a:p>
        </p:txBody>
      </p:sp>
      <p:pic>
        <p:nvPicPr>
          <p:cNvPr id="3" name="图片 2" descr="中国石化标识-01.jpg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90" y="339440"/>
            <a:ext cx="1475570" cy="540541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506870" y="915904"/>
            <a:ext cx="33450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zh-CN" sz="2800" b="1" dirty="0">
                <a:solidFill>
                  <a:srgbClr val="CD0A20"/>
                </a:solidFill>
                <a:latin typeface="黑体" panose="02010609060101010101" charset="-122"/>
                <a:ea typeface="黑体" panose="02010609060101010101" charset="-122"/>
                <a:cs typeface="思源黑体 CN Medium" panose="020B0600000000000000" charset="-122"/>
              </a:rPr>
              <a:t>课题名称</a:t>
            </a:r>
            <a:endParaRPr kumimoji="1" lang="en-US" altLang="zh-CN" sz="2000" b="1" dirty="0">
              <a:solidFill>
                <a:schemeClr val="bg1">
                  <a:lumMod val="50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06730" y="267970"/>
            <a:ext cx="5638165" cy="337185"/>
          </a:xfrm>
          <a:prstGeom prst="rect">
            <a:avLst/>
          </a:prstGeom>
        </p:spPr>
        <p:txBody>
          <a:bodyPr wrap="square">
            <a:spAutoFit/>
          </a:bodyPr>
          <a:p>
            <a:pPr lvl="0"/>
            <a:r>
              <a:rPr kumimoji="1" lang="zh-CN" altLang="en-US" sz="16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思源黑体 CN Medium" panose="020B0600000000000000" charset="-122"/>
              </a:rPr>
              <a:t>对外合作课题评审汇报材料</a:t>
            </a:r>
            <a:endParaRPr kumimoji="1" lang="zh-CN" altLang="en-US" sz="16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思源黑体 CN Medium" panose="020B0600000000000000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39115" y="1633220"/>
            <a:ext cx="6183630" cy="1210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>
              <a:lnSpc>
                <a:spcPct val="140000"/>
              </a:lnSpc>
            </a:pPr>
            <a:r>
              <a:rPr kumimoji="1" lang="zh-CN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</a:t>
            </a:r>
            <a:r>
              <a:rPr kumimoji="1" lang="en-US" altLang="zh-CN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kumimoji="1" lang="zh-CN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题</a:t>
            </a:r>
            <a:r>
              <a:rPr kumimoji="1" lang="en-US" altLang="zh-CN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kumimoji="1" lang="zh-CN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类</a:t>
            </a:r>
            <a:r>
              <a:rPr kumimoji="1" lang="en-US" altLang="zh-CN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kumimoji="1" lang="zh-CN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型</a:t>
            </a:r>
            <a:r>
              <a:rPr kumimoji="1" lang="zh-CN" altLang="en-US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：技术路线备用</a:t>
            </a:r>
            <a:r>
              <a:rPr kumimoji="1" lang="en-US" altLang="zh-CN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kumimoji="1" lang="zh-CN" altLang="en-US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技术路线补充</a:t>
            </a:r>
            <a:r>
              <a:rPr kumimoji="1" lang="en-US" altLang="zh-CN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kumimoji="1" lang="zh-CN" altLang="en-US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基础研究/前瞻研究（四选一）</a:t>
            </a:r>
            <a:endParaRPr kumimoji="1" lang="zh-CN" altLang="en-US" sz="1400" b="1" dirty="0">
              <a:solidFill>
                <a:srgbClr val="0D0D0D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40000"/>
              </a:lnSpc>
            </a:pPr>
            <a:r>
              <a:rPr kumimoji="1" lang="zh-CN" altLang="en-US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汇</a:t>
            </a:r>
            <a:r>
              <a:rPr kumimoji="1" lang="en-US" altLang="zh-CN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</a:t>
            </a:r>
            <a:r>
              <a:rPr kumimoji="1" lang="zh-CN" altLang="en-US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报</a:t>
            </a:r>
            <a:r>
              <a:rPr kumimoji="1" lang="en-US" altLang="zh-CN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</a:t>
            </a:r>
            <a:r>
              <a:rPr kumimoji="1" lang="zh-CN" altLang="en-US" sz="1400" b="1" dirty="0">
                <a:solidFill>
                  <a:srgbClr val="0D0D0D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人：</a:t>
            </a:r>
            <a:endParaRPr kumimoji="1" lang="zh-CN" altLang="en-US" sz="1400" b="1" dirty="0">
              <a:solidFill>
                <a:srgbClr val="0D0D0D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40000"/>
              </a:lnSpc>
            </a:pPr>
            <a:endParaRPr kumimoji="1" lang="en-US" altLang="zh-CN" sz="1400" b="1" dirty="0">
              <a:solidFill>
                <a:srgbClr val="0D0D0D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/>
            <a:endParaRPr kumimoji="1" lang="en-US" altLang="zh-CN" sz="1400" b="1" dirty="0">
              <a:solidFill>
                <a:srgbClr val="0D0D0D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65049" y="1333013"/>
            <a:ext cx="14165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Arial" panose="020B0604020202020204"/>
                <a:cs typeface="Arial" panose="020B0604020202020204"/>
              </a:rPr>
              <a:t>Contents</a:t>
            </a:r>
            <a:endParaRPr lang="zh-CN" altLang="en-US" sz="2400" dirty="0">
              <a:solidFill>
                <a:schemeClr val="bg1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560749" y="1707630"/>
            <a:ext cx="8899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solidFill>
                  <a:srgbClr val="FFFFFF"/>
                </a:solidFill>
                <a:latin typeface="方正兰亭中黑简体" panose="02000000000000000000" charset="-122"/>
                <a:ea typeface="方正兰亭中黑简体" panose="02000000000000000000" charset="-122"/>
              </a:rPr>
              <a:t>目 录</a:t>
            </a:r>
            <a:endParaRPr lang="zh-CN" altLang="en-US" sz="2400" dirty="0">
              <a:solidFill>
                <a:srgbClr val="FFFFFF"/>
              </a:solidFill>
              <a:latin typeface="方正兰亭中黑简体" panose="02000000000000000000" charset="-122"/>
              <a:ea typeface="方正兰亭中黑简体" panose="02000000000000000000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43305" y="1315720"/>
            <a:ext cx="6491605" cy="2399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Heiti SC Light"/>
                <a:sym typeface="微软雅黑" panose="020B0503020204020204" pitchFamily="34" charset="-122"/>
              </a:rPr>
              <a:t>本课题拟解决的问题及目标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  <a:sym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Heiti SC Light"/>
                <a:sym typeface="+mn-ea"/>
              </a:rPr>
              <a:t>研究内容、技术路线及指标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  <a:sym typeface="+mn-ea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Heiti SC Light"/>
                <a:sym typeface="+mn-ea"/>
              </a:rPr>
              <a:t>技术路线的竞争力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  <a:sym typeface="+mn-ea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Heiti SC Light"/>
                <a:sym typeface="+mn-ea"/>
              </a:rPr>
              <a:t>风险分析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  <a:sym typeface="+mn-ea"/>
            </a:endParaRPr>
          </a:p>
          <a:p>
            <a:pPr marL="342900" indent="-342900" algn="l">
              <a:lnSpc>
                <a:spcPct val="150000"/>
              </a:lnSpc>
              <a:buClrTx/>
              <a:buSzTx/>
              <a:buFont typeface="Wingdings" panose="05000000000000000000" pitchFamily="2" charset="2"/>
              <a:buChar char="Ø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Heiti SC Light"/>
                <a:sym typeface="+mn-ea"/>
              </a:rPr>
              <a:t>交付物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iti SC Light"/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8"/>
          <p:cNvSpPr>
            <a:spLocks noGrp="1"/>
          </p:cNvSpPr>
          <p:nvPr/>
        </p:nvSpPr>
        <p:spPr>
          <a:xfrm>
            <a:off x="8487240" y="4687092"/>
            <a:ext cx="62139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2000" kern="1200">
                <a:solidFill>
                  <a:srgbClr val="CD0A2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F48B3E8-95D7-4EDB-B09B-1EE74EE19A10}" type="slidenum">
              <a:rPr kumimoji="0" lang="zh-CN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fld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30580" y="123190"/>
            <a:ext cx="6694170" cy="5359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650" y="195580"/>
            <a:ext cx="59753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本课题拟解决的问题及目标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107950" y="699770"/>
            <a:ext cx="8579485" cy="3491230"/>
          </a:xfrm>
        </p:spPr>
        <p:txBody>
          <a:bodyPr>
            <a:normAutofit/>
          </a:bodyPr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针对拟解决问题的文献调研情况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拟解决的问题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拟探索的方向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，切入点是否准确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研究目标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8"/>
          <p:cNvSpPr>
            <a:spLocks noGrp="1"/>
          </p:cNvSpPr>
          <p:nvPr/>
        </p:nvSpPr>
        <p:spPr>
          <a:xfrm>
            <a:off x="8487240" y="4687092"/>
            <a:ext cx="62139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2000" kern="1200">
                <a:solidFill>
                  <a:srgbClr val="CD0A2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F48B3E8-95D7-4EDB-B09B-1EE74EE19A10}" type="slidenum">
              <a:rPr kumimoji="0" lang="zh-CN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fld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30580" y="123190"/>
            <a:ext cx="6694170" cy="5359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650" y="195580"/>
            <a:ext cx="45427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研究内容、技术路线及指标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107950" y="699770"/>
            <a:ext cx="8579485" cy="3491230"/>
          </a:xfrm>
        </p:spPr>
        <p:txBody>
          <a:bodyPr>
            <a:normAutofit/>
          </a:bodyPr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工作基础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技术路线内容及创新性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技术指标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8"/>
          <p:cNvSpPr>
            <a:spLocks noGrp="1"/>
          </p:cNvSpPr>
          <p:nvPr/>
        </p:nvSpPr>
        <p:spPr>
          <a:xfrm>
            <a:off x="8487240" y="4687092"/>
            <a:ext cx="62139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2000" kern="1200">
                <a:solidFill>
                  <a:srgbClr val="CD0A2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F48B3E8-95D7-4EDB-B09B-1EE74EE19A10}" type="slidenum">
              <a:rPr kumimoji="0" lang="zh-CN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fld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30580" y="123190"/>
            <a:ext cx="6694170" cy="5359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650" y="195580"/>
            <a:ext cx="33178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技术路线的竞争力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107950" y="699770"/>
            <a:ext cx="8579485" cy="3491230"/>
          </a:xfrm>
        </p:spPr>
        <p:txBody>
          <a:bodyPr>
            <a:normAutofit/>
          </a:bodyPr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技术指标是否先进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技术路线与其他路线的竞争力对比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0" indent="0"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None/>
            </a:pP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8"/>
          <p:cNvSpPr>
            <a:spLocks noGrp="1"/>
          </p:cNvSpPr>
          <p:nvPr/>
        </p:nvSpPr>
        <p:spPr>
          <a:xfrm>
            <a:off x="8487240" y="4687092"/>
            <a:ext cx="62139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2000" kern="1200">
                <a:solidFill>
                  <a:srgbClr val="CD0A2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F48B3E8-95D7-4EDB-B09B-1EE74EE19A10}" type="slidenum">
              <a:rPr kumimoji="0" lang="zh-CN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fld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30580" y="123190"/>
            <a:ext cx="6694170" cy="5359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650" y="19558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风险分析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107950" y="699770"/>
            <a:ext cx="8579485" cy="3491230"/>
          </a:xfrm>
        </p:spPr>
        <p:txBody>
          <a:bodyPr>
            <a:normAutofit/>
          </a:bodyPr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风险分析是否全面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是否存在重大HSE风险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识别的全部风险是否可控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8"/>
          <p:cNvSpPr>
            <a:spLocks noGrp="1"/>
          </p:cNvSpPr>
          <p:nvPr/>
        </p:nvSpPr>
        <p:spPr>
          <a:xfrm>
            <a:off x="8487240" y="4687092"/>
            <a:ext cx="62139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2000" kern="1200">
                <a:solidFill>
                  <a:srgbClr val="CD0A2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F48B3E8-95D7-4EDB-B09B-1EE74EE19A10}" type="slidenum">
              <a:rPr kumimoji="0" lang="zh-CN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fld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30580" y="123190"/>
            <a:ext cx="6694170" cy="5359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650" y="19558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交付物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107950" y="699770"/>
            <a:ext cx="8579485" cy="3491230"/>
          </a:xfrm>
        </p:spPr>
        <p:txBody>
          <a:bodyPr>
            <a:normAutofit/>
          </a:bodyPr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实验室定型，形成明确的最优实验条件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1"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如原料质量控制指标、工艺流程和参数、产品质量控制指标、装备类型和规格、配套的分析方法、HSE方面的特殊要求等</a:t>
            </a:r>
            <a:endParaRPr lang="zh-CN" altLang="en-US" sz="1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1"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实验室验证</a:t>
            </a:r>
            <a:endParaRPr lang="zh-CN" altLang="en-US" sz="1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申请专利X篇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发表高水平论文X篇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683460" y="1851343"/>
            <a:ext cx="6624920" cy="903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20000"/>
              </a:lnSpc>
            </a:pPr>
            <a:r>
              <a:rPr kumimoji="1" lang="zh-CN" altLang="en-US" sz="4400" b="1" kern="2200" dirty="0">
                <a:solidFill>
                  <a:srgbClr val="CD0A2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rPr>
              <a:t>谢谢！敬请批评指正</a:t>
            </a:r>
            <a:r>
              <a:rPr kumimoji="1" lang="en-US" altLang="zh-CN" sz="4400" b="1" kern="2200" dirty="0">
                <a:solidFill>
                  <a:srgbClr val="CD0A2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rPr>
              <a:t>!</a:t>
            </a:r>
            <a:endParaRPr kumimoji="1" lang="en-US" altLang="zh-CN" sz="4400" b="1" kern="2200" dirty="0">
              <a:solidFill>
                <a:srgbClr val="CD0A2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pic>
        <p:nvPicPr>
          <p:cNvPr id="3" name="图片 2" descr="中国石化标识-01.jpg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000" y="4299935"/>
            <a:ext cx="1475570" cy="540541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COMMONDATA" val="eyJoZGlkIjoiMzEwNTM5NzYwMDRjMzkwZTVkZjY2ODkwMGIxNGU0OTUifQ=="/>
  <p:tag name="KSO_WPP_MARK_KEY" val="c02f9111-f0a2-4e1f-ac8a-64b4708b1d4b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141487E007B4A14097A550CC09806FF6" ma:contentTypeVersion="1" ma:contentTypeDescription="新建文档。" ma:contentTypeScope="" ma:versionID="4fbde41f97aa98c9acef362b2d21487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107b0345c29e57748057d300629ffc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计划开始日期" ma:description="“计划开始日期”是由“发布”功能创建的网站栏。它用于指定第一次向网站访问者显示此页面的日期和时间。" ma:hidden="true" ma:internalName="PublishingStartDate">
      <xsd:simpleType>
        <xsd:restriction base="dms:Unknown"/>
      </xsd:simpleType>
    </xsd:element>
    <xsd:element name="PublishingExpirationDate" ma:index="9" nillable="true" ma:displayName="计划结束日期" ma:description="“计划结束日期”是由“发布”功能创建的网站栏。它用于指定不再向网站访问者显示此页面的日期和时间。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6103034-9E60-409A-9344-4C9B67D2AAD0}"/>
</file>

<file path=customXml/itemProps2.xml><?xml version="1.0" encoding="utf-8"?>
<ds:datastoreItem xmlns:ds="http://schemas.openxmlformats.org/officeDocument/2006/customXml" ds:itemID="{50445F1C-EDC7-4F43-B476-15DE94FC8887}"/>
</file>

<file path=customXml/itemProps3.xml><?xml version="1.0" encoding="utf-8"?>
<ds:datastoreItem xmlns:ds="http://schemas.openxmlformats.org/officeDocument/2006/customXml" ds:itemID="{BBAA1F3A-D94E-40C1-8DC6-8066BC313EF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442</Words>
  <Application>WPS 演示</Application>
  <PresentationFormat>全屏显示(16:9)</PresentationFormat>
  <Paragraphs>72</Paragraphs>
  <Slides>8</Slides>
  <Notes>36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8</vt:i4>
      </vt:variant>
    </vt:vector>
  </HeadingPairs>
  <TitlesOfParts>
    <vt:vector size="27" baseType="lpstr">
      <vt:lpstr>Arial</vt:lpstr>
      <vt:lpstr>宋体</vt:lpstr>
      <vt:lpstr>Wingdings</vt:lpstr>
      <vt:lpstr>方正兰亭中黑简体</vt:lpstr>
      <vt:lpstr>黑体</vt:lpstr>
      <vt:lpstr>FZLanTingHeiS-B-GB</vt:lpstr>
      <vt:lpstr>Arial</vt:lpstr>
      <vt:lpstr>HYDaSongJ</vt:lpstr>
      <vt:lpstr>Calibri</vt:lpstr>
      <vt:lpstr>思源黑体 CN Medium</vt:lpstr>
      <vt:lpstr>微软雅黑</vt:lpstr>
      <vt:lpstr>Times New Roman</vt:lpstr>
      <vt:lpstr>Heiti SC Light</vt:lpstr>
      <vt:lpstr>Arial Unicode MS</vt:lpstr>
      <vt:lpstr>Segoe Print</vt:lpstr>
      <vt:lpstr>Office 主题</vt:lpstr>
      <vt:lpstr>1_自定义设计方案</vt:lpstr>
      <vt:lpstr>自定义设计方案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武敏</dc:creator>
  <cp:lastModifiedBy>韩璐</cp:lastModifiedBy>
  <cp:revision>1264</cp:revision>
  <dcterms:created xsi:type="dcterms:W3CDTF">2014-09-04T11:10:00Z</dcterms:created>
  <dcterms:modified xsi:type="dcterms:W3CDTF">2025-12-16T08:22:26Z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2052-12.8.2.18606</vt:lpwstr>
  </property>
  <property fmtid="{D5CDD505-2E9C-101B-9397-08002B2CF9AE}" pid="3" name="ICV">
    <vt:lpwstr>295A20304E9D44C29C4DB64536032690</vt:lpwstr>
  </property>
  <property fmtid="{D5CDD505-2E9C-101B-9397-08002B2CF9AE}" pid="4" name="ContentTypeId">
    <vt:lpwstr>0x010100141487E007B4A14097A550CC09806FF6</vt:lpwstr>
  </property>
</Properties>
</file>